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72" r:id="rId3"/>
    <p:sldId id="299" r:id="rId4"/>
    <p:sldId id="330" r:id="rId5"/>
    <p:sldId id="300" r:id="rId6"/>
    <p:sldId id="321" r:id="rId7"/>
    <p:sldId id="322" r:id="rId8"/>
    <p:sldId id="271" r:id="rId9"/>
    <p:sldId id="266" r:id="rId10"/>
    <p:sldId id="324" r:id="rId11"/>
    <p:sldId id="323" r:id="rId12"/>
    <p:sldId id="325" r:id="rId13"/>
    <p:sldId id="326" r:id="rId14"/>
    <p:sldId id="304" r:id="rId15"/>
    <p:sldId id="307" r:id="rId16"/>
    <p:sldId id="316" r:id="rId17"/>
    <p:sldId id="308" r:id="rId18"/>
    <p:sldId id="309" r:id="rId19"/>
    <p:sldId id="311" r:id="rId20"/>
    <p:sldId id="327" r:id="rId21"/>
    <p:sldId id="329" r:id="rId22"/>
    <p:sldId id="310" r:id="rId23"/>
    <p:sldId id="305" r:id="rId24"/>
    <p:sldId id="314" r:id="rId25"/>
    <p:sldId id="315" r:id="rId26"/>
    <p:sldId id="317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9F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4"/>
    <p:restoredTop sz="92446"/>
  </p:normalViewPr>
  <p:slideViewPr>
    <p:cSldViewPr snapToGrid="0" snapToObjects="1">
      <p:cViewPr varScale="1">
        <p:scale>
          <a:sx n="111" d="100"/>
          <a:sy n="111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7FE10-E9D8-0748-B87E-0ADCD55ACCF9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B88F7-D0B2-1A49-927F-1F28AB2D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DALL-E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08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89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68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2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 want to focus this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84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README to show Roles and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14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77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55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8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15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27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64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42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02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6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Writing blogs and examples of how you use it helps build a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08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3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arguing that the </a:t>
            </a:r>
            <a:r>
              <a:rPr lang="en-US" dirty="0" err="1"/>
              <a:t>tidyverse</a:t>
            </a:r>
            <a:r>
              <a:rPr lang="en-US" dirty="0"/>
              <a:t> changed the way R (and several other languages) think about syntax and data</a:t>
            </a:r>
          </a:p>
          <a:p>
            <a:r>
              <a:rPr lang="en-US" dirty="0"/>
              <a:t>But it isn’t the tool for everything all the time</a:t>
            </a:r>
          </a:p>
          <a:p>
            <a:r>
              <a:rPr lang="en-US" dirty="0"/>
              <a:t>I’ll use examples from the </a:t>
            </a:r>
            <a:r>
              <a:rPr lang="en-US" dirty="0" err="1"/>
              <a:t>tidyverse</a:t>
            </a:r>
            <a:r>
              <a:rPr lang="en-US" dirty="0"/>
              <a:t> so we have a shared language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7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package is complex and no person knows the whole things, but together we just </a:t>
            </a:r>
            <a:r>
              <a:rPr lang="en-US"/>
              <a:t>might know the whole 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9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9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19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it is super memory efficient. Data sets that shut down other systems work in </a:t>
            </a:r>
            <a:r>
              <a:rPr lang="en-US" dirty="0" err="1"/>
              <a:t>data.table</a:t>
            </a:r>
            <a:r>
              <a:rPr lang="en-US" dirty="0"/>
              <a:t>. This table shows how different systems handled a data set with 1 billion rows and 9 columns.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66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0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0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0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7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2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9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datatable/data.table/blob/master/NEWS.md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youtu.be/qLrdYhizEMg?t=1m54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in suits sitting at desks with seals heads&#10;&#10;Description automatically generated">
            <a:extLst>
              <a:ext uri="{FF2B5EF4-FFF2-40B4-BE49-F238E27FC236}">
                <a16:creationId xmlns:a16="http://schemas.microsoft.com/office/drawing/2014/main" id="{A3E8D820-F6F7-EA89-4023-C080CF28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4" y="-61893"/>
            <a:ext cx="12205063" cy="697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E9A094-51C8-3F42-B10D-21F4E79A3B35}"/>
              </a:ext>
            </a:extLst>
          </p:cNvPr>
          <p:cNvSpPr txBox="1"/>
          <p:nvPr/>
        </p:nvSpPr>
        <p:spPr>
          <a:xfrm>
            <a:off x="0" y="648688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Tyson S. Barrett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6E6B5-5DFC-7B41-BEB0-209F7F602EC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BB850-67CB-8FB1-7C1A-EC986C04D8E9}"/>
              </a:ext>
            </a:extLst>
          </p:cNvPr>
          <p:cNvSpPr/>
          <p:nvPr/>
        </p:nvSpPr>
        <p:spPr>
          <a:xfrm>
            <a:off x="0" y="343914"/>
            <a:ext cx="12205062" cy="1741452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166101" y="343914"/>
            <a:ext cx="6927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198263" y="1417688"/>
            <a:ext cx="6894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965" y="237225"/>
            <a:ext cx="1689530" cy="19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7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87367-8CD4-5EA7-9461-94B0E90219B6}"/>
              </a:ext>
            </a:extLst>
          </p:cNvPr>
          <p:cNvSpPr txBox="1"/>
          <p:nvPr/>
        </p:nvSpPr>
        <p:spPr>
          <a:xfrm>
            <a:off x="5379962" y="1788676"/>
            <a:ext cx="5724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6000" b="1" dirty="0" err="1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60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502A43-CF48-301F-BC31-3CFEC02DE2A5}"/>
              </a:ext>
            </a:extLst>
          </p:cNvPr>
          <p:cNvSpPr txBox="1"/>
          <p:nvPr/>
        </p:nvSpPr>
        <p:spPr>
          <a:xfrm>
            <a:off x="812119" y="3428032"/>
            <a:ext cx="1028037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grp == “treatment”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:= mean(x)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BE836-862E-664C-866C-E2F1B7AA164C}"/>
              </a:ext>
            </a:extLst>
          </p:cNvPr>
          <p:cNvSpPr txBox="1"/>
          <p:nvPr/>
        </p:nvSpPr>
        <p:spPr>
          <a:xfrm>
            <a:off x="812119" y="4089752"/>
            <a:ext cx="405110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484F1-713F-3DC3-9A2B-4DB0D1B762C5}"/>
              </a:ext>
            </a:extLst>
          </p:cNvPr>
          <p:cNvSpPr txBox="1"/>
          <p:nvPr/>
        </p:nvSpPr>
        <p:spPr>
          <a:xfrm>
            <a:off x="812119" y="4751472"/>
            <a:ext cx="1049518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“id”, roll = TRUE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 # rolling joins!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E59A1-AB74-5438-5997-A02CC4A9F1A9}"/>
              </a:ext>
            </a:extLst>
          </p:cNvPr>
          <p:cNvSpPr txBox="1"/>
          <p:nvPr/>
        </p:nvSpPr>
        <p:spPr>
          <a:xfrm>
            <a:off x="816106" y="5413192"/>
            <a:ext cx="383630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dt[, 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.N,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2418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BD177-73BF-DAAA-EEEF-E832C4E9C6EC}"/>
              </a:ext>
            </a:extLst>
          </p:cNvPr>
          <p:cNvSpPr txBox="1"/>
          <p:nvPr/>
        </p:nvSpPr>
        <p:spPr>
          <a:xfrm>
            <a:off x="7946834" y="2631867"/>
            <a:ext cx="3948849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Thoughtful and careful so there are very few breaking changes</a:t>
            </a:r>
          </a:p>
          <a:p>
            <a:endParaRPr lang="en-US" sz="2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Can be used in production code safely</a:t>
            </a:r>
          </a:p>
        </p:txBody>
      </p:sp>
    </p:spTree>
    <p:extLst>
      <p:ext uri="{BB962C8B-B14F-4D97-AF65-F5344CB8AC3E}">
        <p14:creationId xmlns:p14="http://schemas.microsoft.com/office/powerpoint/2010/main" val="252378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67A0B-4987-7EDD-2436-AF688D0E63D1}"/>
              </a:ext>
            </a:extLst>
          </p:cNvPr>
          <p:cNvSpPr txBox="1"/>
          <p:nvPr/>
        </p:nvSpPr>
        <p:spPr>
          <a:xfrm>
            <a:off x="4543788" y="4455172"/>
            <a:ext cx="5346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More on this in a moment!</a:t>
            </a:r>
          </a:p>
        </p:txBody>
      </p:sp>
    </p:spTree>
    <p:extLst>
      <p:ext uri="{BB962C8B-B14F-4D97-AF65-F5344CB8AC3E}">
        <p14:creationId xmlns:p14="http://schemas.microsoft.com/office/powerpoint/2010/main" val="385402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40CE0-9596-7678-4D58-5A5B9950D81C}"/>
              </a:ext>
            </a:extLst>
          </p:cNvPr>
          <p:cNvSpPr txBox="1"/>
          <p:nvPr/>
        </p:nvSpPr>
        <p:spPr>
          <a:xfrm>
            <a:off x="4062889" y="4586317"/>
            <a:ext cx="6584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Power of all of R + </a:t>
            </a:r>
            <a:r>
              <a:rPr lang="en-US" sz="3600" b="1" dirty="0" err="1">
                <a:solidFill>
                  <a:schemeClr val="accent1"/>
                </a:solidFill>
                <a:latin typeface="+mj-lt"/>
              </a:rPr>
              <a:t>Gforce</a:t>
            </a:r>
            <a:r>
              <a:rPr lang="en-US" sz="3600" b="1" dirty="0">
                <a:solidFill>
                  <a:schemeClr val="accent1"/>
                </a:solidFill>
                <a:latin typeface="+mj-lt"/>
              </a:rPr>
              <a:t> + grouped optimization (more on this later!)</a:t>
            </a:r>
          </a:p>
        </p:txBody>
      </p:sp>
    </p:spTree>
    <p:extLst>
      <p:ext uri="{BB962C8B-B14F-4D97-AF65-F5344CB8AC3E}">
        <p14:creationId xmlns:p14="http://schemas.microsoft.com/office/powerpoint/2010/main" val="64135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Grant from NSF (PI = Toby Hocking) to create new governance and support its development (NSF POSE program, project #2303612)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Re-invigorated development and new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Ways to engage 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79052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Grant from NSF (PI = Toby Hocking) to create new governance and support its development (NSF POSE program, project #2303612)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E914-F98F-A257-5FFB-551876C1C597}"/>
              </a:ext>
            </a:extLst>
          </p:cNvPr>
          <p:cNvSpPr txBox="1"/>
          <p:nvPr/>
        </p:nvSpPr>
        <p:spPr>
          <a:xfrm>
            <a:off x="474560" y="3008473"/>
            <a:ext cx="11242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/data.table/blob/master/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GOVERNANCE.md</a:t>
            </a:r>
            <a:endParaRPr lang="en-US" sz="2000" b="1" dirty="0">
              <a:solidFill>
                <a:schemeClr val="accent5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81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Grant from NSF (PI = Toby Hocking) to create new governance and support its development (NSF POSE program, project #2303612)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E914-F98F-A257-5FFB-551876C1C597}"/>
              </a:ext>
            </a:extLst>
          </p:cNvPr>
          <p:cNvSpPr txBox="1"/>
          <p:nvPr/>
        </p:nvSpPr>
        <p:spPr>
          <a:xfrm>
            <a:off x="474560" y="3008473"/>
            <a:ext cx="11242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/data.table/blob/master/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GOVERNANCE.md</a:t>
            </a:r>
            <a:endParaRPr lang="en-US" sz="2000" b="1" dirty="0">
              <a:solidFill>
                <a:schemeClr val="accent5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9EE72-5CDE-85DD-F962-C6F73FF1FA1B}"/>
              </a:ext>
            </a:extLst>
          </p:cNvPr>
          <p:cNvSpPr txBox="1"/>
          <p:nvPr/>
        </p:nvSpPr>
        <p:spPr>
          <a:xfrm>
            <a:off x="859960" y="515633"/>
            <a:ext cx="10472077" cy="5693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A semi-democratic approach to dev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Can become any role in data.table by submitting PR and enough votes from the community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Can help shape the development of the package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One aspect of the governance is the “what is possible for development” which can be updated</a:t>
            </a:r>
          </a:p>
        </p:txBody>
      </p:sp>
    </p:spTree>
    <p:extLst>
      <p:ext uri="{BB962C8B-B14F-4D97-AF65-F5344CB8AC3E}">
        <p14:creationId xmlns:p14="http://schemas.microsoft.com/office/powerpoint/2010/main" val="20967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CCF6F-B370-80BB-09C1-4B5718AB4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2" y="2288151"/>
            <a:ext cx="7772400" cy="4569849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8036B744-F24E-ACA3-7416-BC03B4F0B819}"/>
              </a:ext>
            </a:extLst>
          </p:cNvPr>
          <p:cNvSpPr txBox="1"/>
          <p:nvPr/>
        </p:nvSpPr>
        <p:spPr>
          <a:xfrm>
            <a:off x="8436001" y="2458402"/>
            <a:ext cx="334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5"/>
              </a:rPr>
              <a:t>41 new features!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BC745-6C1C-B8D4-2FE4-2DC32DF976C7}"/>
              </a:ext>
            </a:extLst>
          </p:cNvPr>
          <p:cNvSpPr txBox="1"/>
          <p:nvPr/>
        </p:nvSpPr>
        <p:spPr>
          <a:xfrm>
            <a:off x="8530225" y="3108585"/>
            <a:ext cx="31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several fixes and speed ups</a:t>
            </a:r>
          </a:p>
        </p:txBody>
      </p:sp>
    </p:spTree>
    <p:extLst>
      <p:ext uri="{BB962C8B-B14F-4D97-AF65-F5344CB8AC3E}">
        <p14:creationId xmlns:p14="http://schemas.microsoft.com/office/powerpoint/2010/main" val="250657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1340F-E1D2-F7B8-3993-F12461EA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2" y="2473722"/>
            <a:ext cx="11242878" cy="25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88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3B9E4-0590-0F4A-C6F4-3BEB4EE9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92" y="429491"/>
            <a:ext cx="11138037" cy="59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Who Am I?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5CEDA-0363-CC62-8914-5FF4E87303D5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436B0-827A-8E4A-854A-903791ED0E28}"/>
              </a:ext>
            </a:extLst>
          </p:cNvPr>
          <p:cNvSpPr txBox="1"/>
          <p:nvPr/>
        </p:nvSpPr>
        <p:spPr>
          <a:xfrm>
            <a:off x="408672" y="1685109"/>
            <a:ext cx="11242879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Current "maintainer" of </a:t>
            </a:r>
            <a:r>
              <a:rPr lang="en-US" sz="3200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>
                <a:latin typeface="+mj-lt"/>
              </a:rPr>
              <a:t>(more on this at the end!)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PhD in Quantitative Psychology (Bachelor’s in Economics)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>
                <a:latin typeface="+mj-lt"/>
              </a:rPr>
              <a:t>user since 2016, contributor since 2019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Author/maintainer of 6 other R packages (3 on CRAN)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Currently managing a team of researchers at Highmark Health (lots of big data wrangling and cleaning)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CEO of Barrett Evaluation, LLC (big talk for I consult on projects with big data)</a:t>
            </a:r>
          </a:p>
        </p:txBody>
      </p:sp>
    </p:spTree>
    <p:extLst>
      <p:ext uri="{BB962C8B-B14F-4D97-AF65-F5344CB8AC3E}">
        <p14:creationId xmlns:p14="http://schemas.microsoft.com/office/powerpoint/2010/main" val="34510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879D1F-91E8-7D79-08E6-87673EE49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92" y="429491"/>
            <a:ext cx="11138037" cy="5999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0CF6B-F2E4-ECFF-E719-9819A549888C}"/>
              </a:ext>
            </a:extLst>
          </p:cNvPr>
          <p:cNvSpPr txBox="1"/>
          <p:nvPr/>
        </p:nvSpPr>
        <p:spPr>
          <a:xfrm>
            <a:off x="231494" y="2377133"/>
            <a:ext cx="11713579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This is important because of non-standard evaluation</a:t>
            </a:r>
          </a:p>
          <a:p>
            <a:endParaRPr lang="en-US" sz="1600" dirty="0">
              <a:latin typeface="+mj-lt"/>
            </a:endParaRPr>
          </a:p>
          <a:p>
            <a:r>
              <a:rPr lang="en-US" sz="2800" dirty="0">
                <a:latin typeface="+mj-lt"/>
              </a:rPr>
              <a:t>R needs to be told if this is an object or something it should look for inside of another object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6A8377-4044-9EB0-2586-D9242A2C28BB}"/>
              </a:ext>
            </a:extLst>
          </p:cNvPr>
          <p:cNvSpPr/>
          <p:nvPr/>
        </p:nvSpPr>
        <p:spPr>
          <a:xfrm>
            <a:off x="461092" y="5879939"/>
            <a:ext cx="464884" cy="548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71E1A5-045D-EE71-6847-0060EC03803F}"/>
              </a:ext>
            </a:extLst>
          </p:cNvPr>
          <p:cNvSpPr/>
          <p:nvPr/>
        </p:nvSpPr>
        <p:spPr>
          <a:xfrm>
            <a:off x="925976" y="5879379"/>
            <a:ext cx="276350" cy="54856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C769F-5051-8B66-E110-98EF1EABE0BE}"/>
              </a:ext>
            </a:extLst>
          </p:cNvPr>
          <p:cNvSpPr txBox="1"/>
          <p:nvPr/>
        </p:nvSpPr>
        <p:spPr>
          <a:xfrm>
            <a:off x="459810" y="2318100"/>
            <a:ext cx="11357941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library(data.table)</a:t>
            </a:r>
          </a:p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DT = data.table(x = 1:5, y = 5:1)</a:t>
            </a:r>
          </a:p>
          <a:p>
            <a:endParaRPr lang="en-US" b="1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 = function(dt, </a:t>
            </a:r>
            <a:r>
              <a:rPr lang="en-US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mutate){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dt[, (</a:t>
            </a:r>
            <a:r>
              <a:rPr lang="en-US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:= mutate]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custom(DT, "thing", </a:t>
            </a:r>
            <a:r>
              <a:rPr lang="en-US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x+y</a:t>
            </a:r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# ERROR</a:t>
            </a:r>
          </a:p>
          <a:p>
            <a:endParaRPr lang="en-US" sz="1800" b="1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custom2 = function(dt,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mutate){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dt[, (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:= mutate,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env = list(mutate = substitute(mutate))]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custom2(DT, "thing",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x+y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# works!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C14EC-2F08-E81A-158D-A441520DA803}"/>
              </a:ext>
            </a:extLst>
          </p:cNvPr>
          <p:cNvSpPr txBox="1"/>
          <p:nvPr/>
        </p:nvSpPr>
        <p:spPr>
          <a:xfrm>
            <a:off x="7994930" y="2864567"/>
            <a:ext cx="31746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 DT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x     y thing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&lt;int&gt; &lt;int&gt; &lt;int&gt;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1:     1     5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2:     2     4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3:     3     3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4:     4     2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5:     5     1     6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970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6C165-9B30-F6A5-DBA7-17CA8E71A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41" y="2645905"/>
            <a:ext cx="11179124" cy="22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9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5296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GitHub Issue Tracker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A698B9-B83A-EB75-B27E-DFFCB158F884}"/>
              </a:ext>
            </a:extLst>
          </p:cNvPr>
          <p:cNvSpPr/>
          <p:nvPr/>
        </p:nvSpPr>
        <p:spPr>
          <a:xfrm>
            <a:off x="630521" y="5235271"/>
            <a:ext cx="10799180" cy="8449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+mj-lt"/>
              </a:rPr>
              <a:t>New pull request testing that assesses speed regressions (or benefits) from a new pull request!</a:t>
            </a:r>
          </a:p>
        </p:txBody>
      </p:sp>
    </p:spTree>
    <p:extLst>
      <p:ext uri="{BB962C8B-B14F-4D97-AF65-F5344CB8AC3E}">
        <p14:creationId xmlns:p14="http://schemas.microsoft.com/office/powerpoint/2010/main" val="3838252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4656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“Seal of Approval”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EDAD5-DE28-C4A0-C6F4-0B80515F67A1}"/>
              </a:ext>
            </a:extLst>
          </p:cNvPr>
          <p:cNvSpPr txBox="1"/>
          <p:nvPr/>
        </p:nvSpPr>
        <p:spPr>
          <a:xfrm>
            <a:off x="1859351" y="4431512"/>
            <a:ext cx="8080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/data.table/issues/5723</a:t>
            </a:r>
          </a:p>
        </p:txBody>
      </p:sp>
    </p:spTree>
    <p:extLst>
      <p:ext uri="{BB962C8B-B14F-4D97-AF65-F5344CB8AC3E}">
        <p14:creationId xmlns:p14="http://schemas.microsoft.com/office/powerpoint/2010/main" val="2106252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7406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Vote on GitHub Pull Requests</a:t>
            </a:r>
          </a:p>
        </p:txBody>
      </p:sp>
    </p:spTree>
    <p:extLst>
      <p:ext uri="{BB962C8B-B14F-4D97-AF65-F5344CB8AC3E}">
        <p14:creationId xmlns:p14="http://schemas.microsoft.com/office/powerpoint/2010/main" val="383964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5287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Talk, publish about it</a:t>
            </a:r>
          </a:p>
        </p:txBody>
      </p:sp>
    </p:spTree>
    <p:extLst>
      <p:ext uri="{BB962C8B-B14F-4D97-AF65-F5344CB8AC3E}">
        <p14:creationId xmlns:p14="http://schemas.microsoft.com/office/powerpoint/2010/main" val="210630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B69A2-2C28-4246-BFC1-3316E1737169}"/>
              </a:ext>
            </a:extLst>
          </p:cNvPr>
          <p:cNvSpPr txBox="1"/>
          <p:nvPr/>
        </p:nvSpPr>
        <p:spPr>
          <a:xfrm>
            <a:off x="4317308" y="545130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</a:rPr>
              <a:t>Tyson S. Barrett</a:t>
            </a:r>
          </a:p>
        </p:txBody>
      </p:sp>
      <p:pic>
        <p:nvPicPr>
          <p:cNvPr id="5" name="Graphic 4" descr="Envelope">
            <a:extLst>
              <a:ext uri="{FF2B5EF4-FFF2-40B4-BE49-F238E27FC236}">
                <a16:creationId xmlns:a16="http://schemas.microsoft.com/office/drawing/2014/main" id="{4F281282-56D9-D24B-B585-77DC2D1C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158" y="2351624"/>
            <a:ext cx="836840" cy="836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4160A-6E91-974B-BDD7-E3DAEE421DE2}"/>
              </a:ext>
            </a:extLst>
          </p:cNvPr>
          <p:cNvSpPr txBox="1"/>
          <p:nvPr/>
        </p:nvSpPr>
        <p:spPr>
          <a:xfrm>
            <a:off x="1556988" y="2523441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t.barrett88@gmail.com</a:t>
            </a:r>
          </a:p>
        </p:txBody>
      </p:sp>
      <p:pic>
        <p:nvPicPr>
          <p:cNvPr id="9" name="Graphic 8" descr="Download from cloud">
            <a:extLst>
              <a:ext uri="{FF2B5EF4-FFF2-40B4-BE49-F238E27FC236}">
                <a16:creationId xmlns:a16="http://schemas.microsoft.com/office/drawing/2014/main" id="{C5220451-FE73-D34B-8DBD-84604362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998" y="476467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166E2-EE55-1846-902C-8B5F84648553}"/>
              </a:ext>
            </a:extLst>
          </p:cNvPr>
          <p:cNvSpPr txBox="1"/>
          <p:nvPr/>
        </p:nvSpPr>
        <p:spPr>
          <a:xfrm>
            <a:off x="2475549" y="4935649"/>
            <a:ext cx="820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Slides at </a:t>
            </a:r>
            <a:r>
              <a:rPr lang="en-US" sz="2800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/teaching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02718-651E-1C4B-89B2-AADA62CF8F93}"/>
              </a:ext>
            </a:extLst>
          </p:cNvPr>
          <p:cNvSpPr txBox="1"/>
          <p:nvPr/>
        </p:nvSpPr>
        <p:spPr>
          <a:xfrm>
            <a:off x="7670918" y="2468937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9EAC1C3-407E-E44C-8CC7-9FAB343F8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086" y="3377709"/>
            <a:ext cx="732235" cy="836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F45A6E-5B96-4648-9423-E668BAE6DD68}"/>
              </a:ext>
            </a:extLst>
          </p:cNvPr>
          <p:cNvSpPr txBox="1"/>
          <p:nvPr/>
        </p:nvSpPr>
        <p:spPr>
          <a:xfrm>
            <a:off x="1556988" y="3534519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@</a:t>
            </a:r>
            <a:r>
              <a:rPr lang="en-US" sz="2800" b="1" dirty="0" err="1">
                <a:solidFill>
                  <a:schemeClr val="accent4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healthandstats</a:t>
            </a:r>
            <a:endParaRPr lang="en-US" sz="2800" b="1" dirty="0">
              <a:solidFill>
                <a:schemeClr val="accent4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1280D94D-392E-634E-84A9-BAA108A4F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8589" y="226496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606137-F8D8-B94E-B604-AC46718C0DE9}"/>
              </a:ext>
            </a:extLst>
          </p:cNvPr>
          <p:cNvSpPr txBox="1"/>
          <p:nvPr/>
        </p:nvSpPr>
        <p:spPr>
          <a:xfrm>
            <a:off x="6200815" y="3523181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github.com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tysonstanley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17B02EC-370A-A640-A7CC-44C796FADB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8580" y="3334370"/>
            <a:ext cx="732235" cy="836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BC684-FC61-5348-9BD5-D0DEFECB94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D4085-406E-1345-B077-45ACE7FC23A3}"/>
              </a:ext>
            </a:extLst>
          </p:cNvPr>
          <p:cNvSpPr txBox="1"/>
          <p:nvPr/>
        </p:nvSpPr>
        <p:spPr>
          <a:xfrm>
            <a:off x="2403322" y="1235170"/>
            <a:ext cx="738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Book Antiqua" panose="02040602050305030304" pitchFamily="18" charset="0"/>
              </a:rPr>
              <a:t>Thanks to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Matt </a:t>
            </a:r>
            <a:r>
              <a:rPr lang="en-US" b="1" dirty="0" err="1">
                <a:solidFill>
                  <a:schemeClr val="accent5"/>
                </a:solidFill>
                <a:latin typeface="Book Antiqua" panose="02040602050305030304" pitchFamily="18" charset="0"/>
              </a:rPr>
              <a:t>Dowle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>
                <a:latin typeface="Book Antiqua" panose="02040602050305030304" pitchFamily="18" charset="0"/>
              </a:rPr>
              <a:t>and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Arun Srinivasan </a:t>
            </a:r>
            <a:r>
              <a:rPr lang="en-US" b="1" dirty="0">
                <a:latin typeface="Book Antiqua" panose="02040602050305030304" pitchFamily="18" charset="0"/>
              </a:rPr>
              <a:t>and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the </a:t>
            </a:r>
            <a:r>
              <a:rPr lang="en-US" b="1" dirty="0" err="1">
                <a:solidFill>
                  <a:schemeClr val="accent5"/>
                </a:solidFill>
                <a:latin typeface="Book Antiqua" panose="02040602050305030304" pitchFamily="18" charset="0"/>
              </a:rPr>
              <a:t>data.table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 team</a:t>
            </a:r>
            <a:r>
              <a:rPr lang="en-US" b="1" dirty="0">
                <a:latin typeface="Book Antiqua" panose="02040602050305030304" pitchFamily="18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95AE9-C92A-DFCF-EB54-E476240B2799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</p:spTree>
    <p:extLst>
      <p:ext uri="{BB962C8B-B14F-4D97-AF65-F5344CB8AC3E}">
        <p14:creationId xmlns:p14="http://schemas.microsoft.com/office/powerpoint/2010/main" val="281941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0C2FE-F535-E518-DA8F-8B5927504A99}"/>
              </a:ext>
            </a:extLst>
          </p:cNvPr>
          <p:cNvSpPr txBox="1"/>
          <p:nvPr/>
        </p:nvSpPr>
        <p:spPr>
          <a:xfrm>
            <a:off x="365760" y="411048"/>
            <a:ext cx="12255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dirty="0"/>
              <a:t>“</a:t>
            </a:r>
            <a:r>
              <a:rPr lang="en-US" sz="5200" dirty="0" err="1"/>
              <a:t>dplyr</a:t>
            </a:r>
            <a:r>
              <a:rPr lang="en-US" sz="5200" dirty="0"/>
              <a:t> will be the death of </a:t>
            </a:r>
            <a:r>
              <a:rPr lang="en-US" sz="5200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5200" dirty="0">
                <a:solidFill>
                  <a:schemeClr val="accent5"/>
                </a:solidFill>
              </a:rPr>
              <a:t> </a:t>
            </a:r>
            <a:r>
              <a:rPr lang="en-US" sz="5200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54936-D43E-128F-DE51-C129ADDDAA19}"/>
              </a:ext>
            </a:extLst>
          </p:cNvPr>
          <p:cNvSpPr txBox="1"/>
          <p:nvPr/>
        </p:nvSpPr>
        <p:spPr>
          <a:xfrm>
            <a:off x="627017" y="1307798"/>
            <a:ext cx="918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attendee said to Matt </a:t>
            </a:r>
            <a:r>
              <a:rPr lang="en-US" dirty="0" err="1"/>
              <a:t>Dowle</a:t>
            </a:r>
            <a:r>
              <a:rPr lang="en-US" dirty="0"/>
              <a:t> (creator of data.table) at an R Finance Conference a decade ago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526CF-D3BB-0323-E7AF-C329E59DB607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1026" name="Picture 2" descr="It'S Alive GIF">
            <a:extLst>
              <a:ext uri="{FF2B5EF4-FFF2-40B4-BE49-F238E27FC236}">
                <a16:creationId xmlns:a16="http://schemas.microsoft.com/office/drawing/2014/main" id="{6B4A2B79-1598-FFB8-2EC5-E18B3B68F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94" y="1982933"/>
            <a:ext cx="7501466" cy="4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9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0C2FE-F535-E518-DA8F-8B5927504A99}"/>
              </a:ext>
            </a:extLst>
          </p:cNvPr>
          <p:cNvSpPr txBox="1"/>
          <p:nvPr/>
        </p:nvSpPr>
        <p:spPr>
          <a:xfrm>
            <a:off x="365760" y="411048"/>
            <a:ext cx="782663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5200" dirty="0">
                <a:solidFill>
                  <a:schemeClr val="accent5"/>
                </a:solidFill>
              </a:rPr>
              <a:t> </a:t>
            </a:r>
            <a:r>
              <a:rPr lang="en-US" sz="5200" dirty="0"/>
              <a:t> is complex!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526CF-D3BB-0323-E7AF-C329E59DB607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0DBE8-58EA-1CAD-49D8-2FDD3D5D6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2" y="1826573"/>
            <a:ext cx="11952796" cy="38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5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Agenda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A38C0-9633-30E4-FC10-CCECD89C77AA}"/>
              </a:ext>
            </a:extLst>
          </p:cNvPr>
          <p:cNvSpPr txBox="1"/>
          <p:nvPr/>
        </p:nvSpPr>
        <p:spPr>
          <a:xfrm>
            <a:off x="408672" y="1843950"/>
            <a:ext cx="1124287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Why (still) use </a:t>
            </a:r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developments!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“management”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features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ways to engage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F2BFA-5427-2FAF-5F59-B0C27873962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4" name="Picture 3" descr="A seal standing in front of a screen&#10;&#10;Description automatically generated">
            <a:extLst>
              <a:ext uri="{FF2B5EF4-FFF2-40B4-BE49-F238E27FC236}">
                <a16:creationId xmlns:a16="http://schemas.microsoft.com/office/drawing/2014/main" id="{F8E8D1BF-2410-D411-FB4B-F8EE330D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15" y="1113023"/>
            <a:ext cx="4858336" cy="4858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844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17A2F-526D-C224-1E8A-AF946E9371C0}"/>
              </a:ext>
            </a:extLst>
          </p:cNvPr>
          <p:cNvSpPr txBox="1"/>
          <p:nvPr/>
        </p:nvSpPr>
        <p:spPr>
          <a:xfrm>
            <a:off x="914400" y="2649356"/>
            <a:ext cx="9836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+mj-lt"/>
              </a:rPr>
              <a:t>But there’s new tools, why not use those??</a:t>
            </a:r>
          </a:p>
        </p:txBody>
      </p:sp>
    </p:spTree>
    <p:extLst>
      <p:ext uri="{BB962C8B-B14F-4D97-AF65-F5344CB8AC3E}">
        <p14:creationId xmlns:p14="http://schemas.microsoft.com/office/powerpoint/2010/main" val="202897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17A2F-526D-C224-1E8A-AF946E9371C0}"/>
              </a:ext>
            </a:extLst>
          </p:cNvPr>
          <p:cNvSpPr txBox="1"/>
          <p:nvPr/>
        </p:nvSpPr>
        <p:spPr>
          <a:xfrm>
            <a:off x="2157269" y="3136612"/>
            <a:ext cx="733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But there’s new tools, why not use those??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8C993-2731-7B15-780B-78FA48129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50" y="346094"/>
            <a:ext cx="10138499" cy="616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F564B-3AF0-5A41-8C1E-D5E429F368B6}"/>
              </a:ext>
            </a:extLst>
          </p:cNvPr>
          <p:cNvSpPr/>
          <p:nvPr/>
        </p:nvSpPr>
        <p:spPr>
          <a:xfrm>
            <a:off x="988541" y="1962183"/>
            <a:ext cx="3805881" cy="189282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5881"/>
                      <a:gd name="connsiteY0" fmla="*/ 0 h 1892826"/>
                      <a:gd name="connsiteX1" fmla="*/ 505638 w 3805881"/>
                      <a:gd name="connsiteY1" fmla="*/ 0 h 1892826"/>
                      <a:gd name="connsiteX2" fmla="*/ 935159 w 3805881"/>
                      <a:gd name="connsiteY2" fmla="*/ 0 h 1892826"/>
                      <a:gd name="connsiteX3" fmla="*/ 1554974 w 3805881"/>
                      <a:gd name="connsiteY3" fmla="*/ 0 h 1892826"/>
                      <a:gd name="connsiteX4" fmla="*/ 2060613 w 3805881"/>
                      <a:gd name="connsiteY4" fmla="*/ 0 h 1892826"/>
                      <a:gd name="connsiteX5" fmla="*/ 2566251 w 3805881"/>
                      <a:gd name="connsiteY5" fmla="*/ 0 h 1892826"/>
                      <a:gd name="connsiteX6" fmla="*/ 3186066 w 3805881"/>
                      <a:gd name="connsiteY6" fmla="*/ 0 h 1892826"/>
                      <a:gd name="connsiteX7" fmla="*/ 3805881 w 3805881"/>
                      <a:gd name="connsiteY7" fmla="*/ 0 h 1892826"/>
                      <a:gd name="connsiteX8" fmla="*/ 3805881 w 3805881"/>
                      <a:gd name="connsiteY8" fmla="*/ 511063 h 1892826"/>
                      <a:gd name="connsiteX9" fmla="*/ 3805881 w 3805881"/>
                      <a:gd name="connsiteY9" fmla="*/ 946413 h 1892826"/>
                      <a:gd name="connsiteX10" fmla="*/ 3805881 w 3805881"/>
                      <a:gd name="connsiteY10" fmla="*/ 1381763 h 1892826"/>
                      <a:gd name="connsiteX11" fmla="*/ 3805881 w 3805881"/>
                      <a:gd name="connsiteY11" fmla="*/ 1892826 h 1892826"/>
                      <a:gd name="connsiteX12" fmla="*/ 3224125 w 3805881"/>
                      <a:gd name="connsiteY12" fmla="*/ 1892826 h 1892826"/>
                      <a:gd name="connsiteX13" fmla="*/ 2604310 w 3805881"/>
                      <a:gd name="connsiteY13" fmla="*/ 1892826 h 1892826"/>
                      <a:gd name="connsiteX14" fmla="*/ 1984495 w 3805881"/>
                      <a:gd name="connsiteY14" fmla="*/ 1892826 h 1892826"/>
                      <a:gd name="connsiteX15" fmla="*/ 1516915 w 3805881"/>
                      <a:gd name="connsiteY15" fmla="*/ 1892826 h 1892826"/>
                      <a:gd name="connsiteX16" fmla="*/ 973218 w 3805881"/>
                      <a:gd name="connsiteY16" fmla="*/ 1892826 h 1892826"/>
                      <a:gd name="connsiteX17" fmla="*/ 0 w 3805881"/>
                      <a:gd name="connsiteY17" fmla="*/ 1892826 h 1892826"/>
                      <a:gd name="connsiteX18" fmla="*/ 0 w 3805881"/>
                      <a:gd name="connsiteY18" fmla="*/ 1419620 h 1892826"/>
                      <a:gd name="connsiteX19" fmla="*/ 0 w 3805881"/>
                      <a:gd name="connsiteY19" fmla="*/ 984270 h 1892826"/>
                      <a:gd name="connsiteX20" fmla="*/ 0 w 3805881"/>
                      <a:gd name="connsiteY20" fmla="*/ 548920 h 1892826"/>
                      <a:gd name="connsiteX21" fmla="*/ 0 w 3805881"/>
                      <a:gd name="connsiteY21" fmla="*/ 0 h 1892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05881" h="1892826" extrusionOk="0">
                        <a:moveTo>
                          <a:pt x="0" y="0"/>
                        </a:moveTo>
                        <a:cubicBezTo>
                          <a:pt x="179783" y="-610"/>
                          <a:pt x="344308" y="17342"/>
                          <a:pt x="505638" y="0"/>
                        </a:cubicBezTo>
                        <a:cubicBezTo>
                          <a:pt x="666968" y="-17342"/>
                          <a:pt x="768610" y="46229"/>
                          <a:pt x="935159" y="0"/>
                        </a:cubicBezTo>
                        <a:cubicBezTo>
                          <a:pt x="1101708" y="-46229"/>
                          <a:pt x="1257111" y="60118"/>
                          <a:pt x="1554974" y="0"/>
                        </a:cubicBezTo>
                        <a:cubicBezTo>
                          <a:pt x="1852838" y="-60118"/>
                          <a:pt x="1871082" y="10717"/>
                          <a:pt x="2060613" y="0"/>
                        </a:cubicBezTo>
                        <a:cubicBezTo>
                          <a:pt x="2250144" y="-10717"/>
                          <a:pt x="2346023" y="46882"/>
                          <a:pt x="2566251" y="0"/>
                        </a:cubicBezTo>
                        <a:cubicBezTo>
                          <a:pt x="2786479" y="-46882"/>
                          <a:pt x="2956619" y="44983"/>
                          <a:pt x="3186066" y="0"/>
                        </a:cubicBezTo>
                        <a:cubicBezTo>
                          <a:pt x="3415513" y="-44983"/>
                          <a:pt x="3648092" y="73049"/>
                          <a:pt x="3805881" y="0"/>
                        </a:cubicBezTo>
                        <a:cubicBezTo>
                          <a:pt x="3814806" y="206110"/>
                          <a:pt x="3797826" y="388966"/>
                          <a:pt x="3805881" y="511063"/>
                        </a:cubicBezTo>
                        <a:cubicBezTo>
                          <a:pt x="3813936" y="633160"/>
                          <a:pt x="3760983" y="764321"/>
                          <a:pt x="3805881" y="946413"/>
                        </a:cubicBezTo>
                        <a:cubicBezTo>
                          <a:pt x="3850779" y="1128505"/>
                          <a:pt x="3759282" y="1164493"/>
                          <a:pt x="3805881" y="1381763"/>
                        </a:cubicBezTo>
                        <a:cubicBezTo>
                          <a:pt x="3852480" y="1599033"/>
                          <a:pt x="3777156" y="1681063"/>
                          <a:pt x="3805881" y="1892826"/>
                        </a:cubicBezTo>
                        <a:cubicBezTo>
                          <a:pt x="3539018" y="1893476"/>
                          <a:pt x="3343511" y="1889396"/>
                          <a:pt x="3224125" y="1892826"/>
                        </a:cubicBezTo>
                        <a:cubicBezTo>
                          <a:pt x="3104739" y="1896256"/>
                          <a:pt x="2746204" y="1827804"/>
                          <a:pt x="2604310" y="1892826"/>
                        </a:cubicBezTo>
                        <a:cubicBezTo>
                          <a:pt x="2462417" y="1957848"/>
                          <a:pt x="2133736" y="1883656"/>
                          <a:pt x="1984495" y="1892826"/>
                        </a:cubicBezTo>
                        <a:cubicBezTo>
                          <a:pt x="1835254" y="1901996"/>
                          <a:pt x="1715595" y="1850155"/>
                          <a:pt x="1516915" y="1892826"/>
                        </a:cubicBezTo>
                        <a:cubicBezTo>
                          <a:pt x="1318235" y="1935497"/>
                          <a:pt x="1127718" y="1883331"/>
                          <a:pt x="973218" y="1892826"/>
                        </a:cubicBezTo>
                        <a:cubicBezTo>
                          <a:pt x="818718" y="1902321"/>
                          <a:pt x="220120" y="1833682"/>
                          <a:pt x="0" y="1892826"/>
                        </a:cubicBezTo>
                        <a:cubicBezTo>
                          <a:pt x="-27457" y="1778116"/>
                          <a:pt x="11812" y="1600597"/>
                          <a:pt x="0" y="1419620"/>
                        </a:cubicBezTo>
                        <a:cubicBezTo>
                          <a:pt x="-11812" y="1238643"/>
                          <a:pt x="4039" y="1106910"/>
                          <a:pt x="0" y="984270"/>
                        </a:cubicBezTo>
                        <a:cubicBezTo>
                          <a:pt x="-4039" y="861630"/>
                          <a:pt x="36370" y="660996"/>
                          <a:pt x="0" y="548920"/>
                        </a:cubicBezTo>
                        <a:cubicBezTo>
                          <a:pt x="-36370" y="436844"/>
                          <a:pt x="26322" y="270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BCAB7-B202-E24E-B127-9071A5D02143}"/>
              </a:ext>
            </a:extLst>
          </p:cNvPr>
          <p:cNvSpPr/>
          <p:nvPr/>
        </p:nvSpPr>
        <p:spPr>
          <a:xfrm>
            <a:off x="5511111" y="2132295"/>
            <a:ext cx="5974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https://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duckdblabs.github.io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db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-benchmark/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80F227-BA4A-1F42-9825-1353FE15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668A9-6A4B-B018-B3ED-E26970D10AE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7C0D9-0962-C717-714B-8C9879E5744A}"/>
              </a:ext>
            </a:extLst>
          </p:cNvPr>
          <p:cNvSpPr txBox="1"/>
          <p:nvPr/>
        </p:nvSpPr>
        <p:spPr>
          <a:xfrm>
            <a:off x="5314681" y="2526527"/>
            <a:ext cx="63368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ea typeface="Fira Code" panose="020B0509050000020004" pitchFamily="49" charset="0"/>
              </a:rPr>
              <a:t>It’s consistently one of the top performing, even with major investments in tools like </a:t>
            </a:r>
            <a:r>
              <a:rPr lang="en-US" sz="2800" b="1" dirty="0" err="1">
                <a:latin typeface="+mj-lt"/>
                <a:ea typeface="Fira Code" panose="020B0509050000020004" pitchFamily="49" charset="0"/>
              </a:rPr>
              <a:t>DuckDB</a:t>
            </a:r>
            <a:r>
              <a:rPr lang="en-US" sz="2800" b="1" dirty="0">
                <a:latin typeface="+mj-lt"/>
                <a:ea typeface="Fira Code" panose="020B0509050000020004" pitchFamily="49" charset="0"/>
              </a:rPr>
              <a:t> and Polars</a:t>
            </a:r>
          </a:p>
          <a:p>
            <a:pPr algn="ctr"/>
            <a:endParaRPr lang="en-US" sz="2800" b="1" dirty="0">
              <a:solidFill>
                <a:schemeClr val="accent5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algn="ctr"/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 </a:t>
            </a:r>
            <a:r>
              <a:rPr lang="en-US" sz="2800" b="1" dirty="0">
                <a:latin typeface="+mj-lt"/>
                <a:ea typeface="Fira Code" panose="020B0509050000020004" pitchFamily="49" charset="0"/>
              </a:rPr>
              <a:t>has more features than many of these: it can interact with data since you still have all of the tools in R to work with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ED2626-C6CA-178A-AAA3-E2A72FE8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50" y="346094"/>
            <a:ext cx="10138499" cy="61658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681135-681F-F011-0708-96EE8059DA45}"/>
              </a:ext>
            </a:extLst>
          </p:cNvPr>
          <p:cNvSpPr txBox="1"/>
          <p:nvPr/>
        </p:nvSpPr>
        <p:spPr>
          <a:xfrm>
            <a:off x="3493821" y="2124348"/>
            <a:ext cx="8565026" cy="255454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Fira Code" panose="020B0509050000020004" pitchFamily="49" charset="0"/>
                <a:ea typeface="Fira Code" panose="020B0509050000020004" pitchFamily="49" charset="0"/>
                <a:cs typeface="+mn-cs"/>
              </a:rPr>
              <a:t>data.table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Fira Code" panose="020B0509050000020004" pitchFamily="49" charset="0"/>
                <a:cs typeface="+mn-cs"/>
              </a:rPr>
              <a:t>has more features than many of these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Fira Code" panose="020B0509050000020004" pitchFamily="49" charset="0"/>
                <a:cs typeface="+mn-cs"/>
              </a:rPr>
              <a:t>(it can interact with data with all of the tools in R, including custom functions)</a:t>
            </a:r>
          </a:p>
        </p:txBody>
      </p:sp>
    </p:spTree>
    <p:extLst>
      <p:ext uri="{BB962C8B-B14F-4D97-AF65-F5344CB8AC3E}">
        <p14:creationId xmlns:p14="http://schemas.microsoft.com/office/powerpoint/2010/main" val="308579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37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1565</Words>
  <Application>Microsoft Macintosh PowerPoint</Application>
  <PresentationFormat>Widescreen</PresentationFormat>
  <Paragraphs>258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Book Antiqua</vt:lpstr>
      <vt:lpstr>Calibri</vt:lpstr>
      <vt:lpstr>Calibri Light</vt:lpstr>
      <vt:lpstr>Fira Code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Tyson Barrett</dc:creator>
  <cp:lastModifiedBy>Tyson Barrett</cp:lastModifiedBy>
  <cp:revision>181</cp:revision>
  <dcterms:created xsi:type="dcterms:W3CDTF">2019-12-13T21:57:51Z</dcterms:created>
  <dcterms:modified xsi:type="dcterms:W3CDTF">2024-05-13T05:37:53Z</dcterms:modified>
</cp:coreProperties>
</file>